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0" r:id="rId6"/>
    <p:sldId id="259" r:id="rId7"/>
    <p:sldId id="262" r:id="rId8"/>
    <p:sldId id="261" r:id="rId9"/>
    <p:sldId id="265" r:id="rId10"/>
    <p:sldId id="266" r:id="rId11"/>
    <p:sldId id="263"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62" d="100"/>
          <a:sy n="62" d="100"/>
        </p:scale>
        <p:origin x="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F1149F-3E9E-4933-84C8-CEA3B8F438D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6A87876-830F-4005-AE54-ACF050977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3E475EA-0B0E-4091-A524-75534ADB078D}"/>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E5790783-5893-4ABB-AC35-54F0851082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4DB8D3-CB5B-4D44-ABE2-C310D116AACE}"/>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32145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022F0-8BDE-40BD-8DD6-1777B4DFF47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F8141C9-8910-4FAD-931A-155BA57C1BB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1F0EFD-5B16-4BEB-9378-4A23C23B4606}"/>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2958A682-56DB-4C1A-80DB-A2236EF7A6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00CF84-CF89-4BD3-A668-F0CDA926B282}"/>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29780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9752063-E03B-4099-A1E1-31240BF3259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DDE034-423F-4438-9FB2-F78D58284B0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D542B7-D024-46B7-9E4F-51A0F8A2AB67}"/>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F752673C-D4A9-4FF0-A88E-6732485F3A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D736E7-4100-4568-A9DD-99A00656B075}"/>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32240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280C3-8B8C-4B15-B7DC-DE76C6AC03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F2B830-38F2-4E9E-9B6C-9BEB1AE3682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F5B149-BE04-4A84-BDB0-F9D725523739}"/>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DF4EC8A1-8643-41E8-868B-24783D9451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C5AA07-03E3-40EB-96D8-1705B08D98E2}"/>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31523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A7E0E-E750-4F31-9FC7-245A991129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6A2C668-DD68-4A38-AACC-C1DCC184A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A37B03C-3C55-4761-93C1-960CE4EB56ED}"/>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5B91B4A5-9E43-435E-A268-BFBA09CC73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0BB559-4908-47F0-8C85-6C5F885EA4E7}"/>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13020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06D5D-90B7-486B-A7F4-C227F2D61A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453CCE-EC6B-4939-A0D3-B9DF07E5D78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498902-0165-4938-A87D-DE356731436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0C21393-D8B8-48CD-9F24-2FC23B09F27C}"/>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6" name="Segnaposto piè di pagina 5">
            <a:extLst>
              <a:ext uri="{FF2B5EF4-FFF2-40B4-BE49-F238E27FC236}">
                <a16:creationId xmlns:a16="http://schemas.microsoft.com/office/drawing/2014/main" id="{A5A33E89-DE72-49B3-8A95-CE338C466B5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DFE03A-596B-48B9-B6E8-1874B67A25A4}"/>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317717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C8C10-C092-4132-97B0-893001C2F33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F33D85-D6F6-4474-A753-6CE3E4389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874F96E-1512-4857-AEC1-FAD8D311085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EF71E8-917F-400A-8786-1C55AD9F5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EB9EA15-93A4-4745-8CC2-E5F7DC20545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527F405-1854-4B83-8D09-326725BA7992}"/>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8" name="Segnaposto piè di pagina 7">
            <a:extLst>
              <a:ext uri="{FF2B5EF4-FFF2-40B4-BE49-F238E27FC236}">
                <a16:creationId xmlns:a16="http://schemas.microsoft.com/office/drawing/2014/main" id="{E359AAB4-674D-46FC-8136-AFBE92557D7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24D3903-7DC6-490C-97A8-AA3687F5F87F}"/>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8487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BE66A-DFFA-4041-91BC-A4A9459E82B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B84A219-471C-4999-A02D-6B638BD7AB7B}"/>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4" name="Segnaposto piè di pagina 3">
            <a:extLst>
              <a:ext uri="{FF2B5EF4-FFF2-40B4-BE49-F238E27FC236}">
                <a16:creationId xmlns:a16="http://schemas.microsoft.com/office/drawing/2014/main" id="{1BBB3D65-7BE6-4B2E-A143-1CFF053499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E5919FE-2075-4340-A9B6-605D2D0CB621}"/>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227791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F8EEA3-3BB7-489B-AE69-4DA9904410AB}"/>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3" name="Segnaposto piè di pagina 2">
            <a:extLst>
              <a:ext uri="{FF2B5EF4-FFF2-40B4-BE49-F238E27FC236}">
                <a16:creationId xmlns:a16="http://schemas.microsoft.com/office/drawing/2014/main" id="{2DF788DF-0092-4798-953F-155887CD41F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844DB76-8DEF-4CCB-A260-2915639AC0E5}"/>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426487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F49AA-8972-4DCC-BEF8-6E02FD7607F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C2493D-72AB-4C8B-9DCC-94C5E4D92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10421DC-FC8D-4C13-8955-B77AD6B4A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EC53609-EF03-4C83-89F0-5AF9FA54C88E}"/>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6" name="Segnaposto piè di pagina 5">
            <a:extLst>
              <a:ext uri="{FF2B5EF4-FFF2-40B4-BE49-F238E27FC236}">
                <a16:creationId xmlns:a16="http://schemas.microsoft.com/office/drawing/2014/main" id="{1133134B-96FA-4F89-AFAE-286E2E0D9D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38FF8F-46CF-4545-9922-EFB0FDE776E3}"/>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403779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CD0B3-EE00-4309-BAFF-17EBE2EF04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9DED6AC-CCF7-4159-814C-ED2B0191C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CC785A2-023A-40B8-AF3D-BCF03338C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4BC6C3F-ACA1-4E68-A5DD-0A56E166739A}"/>
              </a:ext>
            </a:extLst>
          </p:cNvPr>
          <p:cNvSpPr>
            <a:spLocks noGrp="1"/>
          </p:cNvSpPr>
          <p:nvPr>
            <p:ph type="dt" sz="half" idx="10"/>
          </p:nvPr>
        </p:nvSpPr>
        <p:spPr/>
        <p:txBody>
          <a:bodyPr/>
          <a:lstStyle/>
          <a:p>
            <a:fld id="{4423B68C-0E12-4D5E-8C46-850E820CA160}" type="datetimeFigureOut">
              <a:rPr lang="it-IT" smtClean="0"/>
              <a:t>16/04/2018</a:t>
            </a:fld>
            <a:endParaRPr lang="it-IT"/>
          </a:p>
        </p:txBody>
      </p:sp>
      <p:sp>
        <p:nvSpPr>
          <p:cNvPr id="6" name="Segnaposto piè di pagina 5">
            <a:extLst>
              <a:ext uri="{FF2B5EF4-FFF2-40B4-BE49-F238E27FC236}">
                <a16:creationId xmlns:a16="http://schemas.microsoft.com/office/drawing/2014/main" id="{403F3F90-0599-4398-A501-8BAB70188B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FC1C94-5464-4259-A7BD-41B7157C39DE}"/>
              </a:ext>
            </a:extLst>
          </p:cNvPr>
          <p:cNvSpPr>
            <a:spLocks noGrp="1"/>
          </p:cNvSpPr>
          <p:nvPr>
            <p:ph type="sldNum" sz="quarter" idx="12"/>
          </p:nvPr>
        </p:nvSpPr>
        <p:spPr/>
        <p:txBody>
          <a:bodyPr/>
          <a:lstStyle/>
          <a:p>
            <a:fld id="{07AB4D29-3FCE-4EC9-B322-B7AF4F721406}" type="slidenum">
              <a:rPr lang="it-IT" smtClean="0"/>
              <a:t>‹N›</a:t>
            </a:fld>
            <a:endParaRPr lang="it-IT"/>
          </a:p>
        </p:txBody>
      </p:sp>
    </p:spTree>
    <p:extLst>
      <p:ext uri="{BB962C8B-B14F-4D97-AF65-F5344CB8AC3E}">
        <p14:creationId xmlns:p14="http://schemas.microsoft.com/office/powerpoint/2010/main" val="39558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857C718-AEAC-410B-B64E-485D1D883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B57292-E51E-4F50-B28D-3C2501126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77BD04-0DDE-4BB6-88BB-745DBEFEF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3B68C-0E12-4D5E-8C46-850E820CA160}" type="datetimeFigureOut">
              <a:rPr lang="it-IT" smtClean="0"/>
              <a:t>16/04/2018</a:t>
            </a:fld>
            <a:endParaRPr lang="it-IT"/>
          </a:p>
        </p:txBody>
      </p:sp>
      <p:sp>
        <p:nvSpPr>
          <p:cNvPr id="5" name="Segnaposto piè di pagina 4">
            <a:extLst>
              <a:ext uri="{FF2B5EF4-FFF2-40B4-BE49-F238E27FC236}">
                <a16:creationId xmlns:a16="http://schemas.microsoft.com/office/drawing/2014/main" id="{2FD1151D-2582-4092-B42A-1FF4C5942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4C639BB-5863-41B7-81C0-EBC02D536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B4D29-3FCE-4EC9-B322-B7AF4F721406}" type="slidenum">
              <a:rPr lang="it-IT" smtClean="0"/>
              <a:t>‹N›</a:t>
            </a:fld>
            <a:endParaRPr lang="it-IT"/>
          </a:p>
        </p:txBody>
      </p:sp>
    </p:spTree>
    <p:extLst>
      <p:ext uri="{BB962C8B-B14F-4D97-AF65-F5344CB8AC3E}">
        <p14:creationId xmlns:p14="http://schemas.microsoft.com/office/powerpoint/2010/main" val="45656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834AF-558C-4271-81D3-21201BBA75A9}"/>
              </a:ext>
            </a:extLst>
          </p:cNvPr>
          <p:cNvSpPr>
            <a:spLocks noGrp="1"/>
          </p:cNvSpPr>
          <p:nvPr>
            <p:ph type="ctrTitle"/>
          </p:nvPr>
        </p:nvSpPr>
        <p:spPr>
          <a:xfrm>
            <a:off x="263471" y="1131377"/>
            <a:ext cx="4682748" cy="2154263"/>
          </a:xfrm>
        </p:spPr>
        <p:txBody>
          <a:bodyPr>
            <a:normAutofit/>
          </a:bodyPr>
          <a:lstStyle/>
          <a:p>
            <a:r>
              <a:rPr lang="it-IT" sz="5400" dirty="0">
                <a:solidFill>
                  <a:schemeClr val="accent1">
                    <a:lumMod val="75000"/>
                  </a:schemeClr>
                </a:solidFill>
              </a:rPr>
              <a:t>Come comunichiamo?</a:t>
            </a:r>
          </a:p>
        </p:txBody>
      </p:sp>
      <p:pic>
        <p:nvPicPr>
          <p:cNvPr id="4" name="Immagine 3" descr="Risultati immagini per assertivitÃ ">
            <a:extLst>
              <a:ext uri="{FF2B5EF4-FFF2-40B4-BE49-F238E27FC236}">
                <a16:creationId xmlns:a16="http://schemas.microsoft.com/office/drawing/2014/main" id="{21EACC92-E0A5-4169-ABFB-3C618F999D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46219" y="395287"/>
            <a:ext cx="6476031" cy="6160496"/>
          </a:xfrm>
          <a:prstGeom prst="rect">
            <a:avLst/>
          </a:prstGeom>
          <a:noFill/>
          <a:ln>
            <a:noFill/>
          </a:ln>
        </p:spPr>
      </p:pic>
    </p:spTree>
    <p:extLst>
      <p:ext uri="{BB962C8B-B14F-4D97-AF65-F5344CB8AC3E}">
        <p14:creationId xmlns:p14="http://schemas.microsoft.com/office/powerpoint/2010/main" val="321202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37EB12A-0969-475F-A424-52CCDCA2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814" y="166766"/>
            <a:ext cx="8725545" cy="6482251"/>
          </a:xfrm>
          <a:prstGeom prst="rect">
            <a:avLst/>
          </a:prstGeom>
        </p:spPr>
      </p:pic>
    </p:spTree>
    <p:extLst>
      <p:ext uri="{BB962C8B-B14F-4D97-AF65-F5344CB8AC3E}">
        <p14:creationId xmlns:p14="http://schemas.microsoft.com/office/powerpoint/2010/main" val="86128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caratteristiche-assertivitÃ .png">
            <a:extLst>
              <a:ext uri="{FF2B5EF4-FFF2-40B4-BE49-F238E27FC236}">
                <a16:creationId xmlns:a16="http://schemas.microsoft.com/office/drawing/2014/main" id="{C152BE71-610B-4BA0-B170-C61AB86A84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4882" y="92947"/>
            <a:ext cx="5777434" cy="6672106"/>
          </a:xfrm>
          <a:prstGeom prst="rect">
            <a:avLst/>
          </a:prstGeom>
          <a:noFill/>
          <a:ln>
            <a:noFill/>
          </a:ln>
        </p:spPr>
      </p:pic>
      <p:sp>
        <p:nvSpPr>
          <p:cNvPr id="3" name="Rettangolo 2">
            <a:extLst>
              <a:ext uri="{FF2B5EF4-FFF2-40B4-BE49-F238E27FC236}">
                <a16:creationId xmlns:a16="http://schemas.microsoft.com/office/drawing/2014/main" id="{20315816-38BE-4987-9C22-3D422C616D1D}"/>
              </a:ext>
            </a:extLst>
          </p:cNvPr>
          <p:cNvSpPr/>
          <p:nvPr/>
        </p:nvSpPr>
        <p:spPr>
          <a:xfrm>
            <a:off x="7506328" y="2202838"/>
            <a:ext cx="4395755" cy="1354217"/>
          </a:xfrm>
          <a:prstGeom prst="rect">
            <a:avLst/>
          </a:prstGeom>
        </p:spPr>
        <p:txBody>
          <a:bodyPr wrap="none">
            <a:spAutoFit/>
          </a:bodyPr>
          <a:lstStyle/>
          <a:p>
            <a:pPr>
              <a:lnSpc>
                <a:spcPct val="107000"/>
              </a:lnSpc>
              <a:spcAft>
                <a:spcPts val="800"/>
              </a:spcAft>
            </a:pPr>
            <a:r>
              <a:rPr lang="it-IT" sz="3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Assertivi non si nasce. </a:t>
            </a:r>
          </a:p>
          <a:p>
            <a:pPr>
              <a:lnSpc>
                <a:spcPct val="107000"/>
              </a:lnSpc>
              <a:spcAft>
                <a:spcPts val="800"/>
              </a:spcAft>
            </a:pPr>
            <a:r>
              <a:rPr lang="it-IT" sz="3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Ci si diventa.</a:t>
            </a:r>
          </a:p>
        </p:txBody>
      </p:sp>
    </p:spTree>
    <p:extLst>
      <p:ext uri="{BB962C8B-B14F-4D97-AF65-F5344CB8AC3E}">
        <p14:creationId xmlns:p14="http://schemas.microsoft.com/office/powerpoint/2010/main" val="317439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B83A5A6-3BD6-44A9-99D2-C4FD0C5DC326}"/>
              </a:ext>
            </a:extLst>
          </p:cNvPr>
          <p:cNvSpPr/>
          <p:nvPr/>
        </p:nvSpPr>
        <p:spPr>
          <a:xfrm>
            <a:off x="821411" y="120946"/>
            <a:ext cx="9174996" cy="6616107"/>
          </a:xfrm>
          <a:prstGeom prst="rect">
            <a:avLst/>
          </a:prstGeom>
        </p:spPr>
        <p:txBody>
          <a:bodyPr wrap="square">
            <a:spAutoFit/>
          </a:bodyPr>
          <a:lstStyle/>
          <a:p>
            <a:pPr>
              <a:lnSpc>
                <a:spcPct val="107000"/>
              </a:lnSpc>
              <a:spcAft>
                <a:spcPts val="800"/>
              </a:spcAf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Il </a:t>
            </a:r>
            <a:r>
              <a:rPr lang="it-IT"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comportamento assertivo</a:t>
            </a: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appartiene a chi: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Riesce a comunicare le proprie idee con decisione e chiarezza;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È sicuro di sé;</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Riesce a gestire al meglio l’ansia;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Afferma le proprie competenze senza prevaricare gli altri;</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 un atteggiamento amichevole, anche quando espone una critica;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Non è egoista e si preoccupa anche per i bisogni altrui;</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Riesce a mantenere un buon livello di autocontrollo nelle situazioni difficili;</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È capace di rifiutare un invito o un’offerta con educazione e senza sentirsi in colpa;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È in grado di fare concessioni agli altri senza sentirsi inadeguato;</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Riesce a risolvere i conflitti con efficacia;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Esprime un desiderio senza alcun timore o vergogna;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Manifesta apertamente le proprie perplessità;</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tabLst>
                <a:tab pos="457200" algn="l"/>
              </a:tabLst>
            </a:pPr>
            <a:r>
              <a:rPr lang="it-IT"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Accetta i complimenti e li elabora correttamente, senza sminuire o ingigantire le sue doti.</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b="1" i="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L’assertività non è semplicemente una forma di comunicazione efficace, bensì uno stile di vita all’insegna dell’equilibrio e del rispetto.</a:t>
            </a:r>
            <a:r>
              <a:rPr lang="it-IT" sz="2000" i="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67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s://mypushop.com/media/images/e9282c67-6f38-45c2-8d4c-bacf6aac47c6.jpg">
            <a:extLst>
              <a:ext uri="{FF2B5EF4-FFF2-40B4-BE49-F238E27FC236}">
                <a16:creationId xmlns:a16="http://schemas.microsoft.com/office/drawing/2014/main" id="{614700F5-4031-46A0-86F7-A9E9A1191B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4746" y="619932"/>
            <a:ext cx="7377193" cy="5548393"/>
          </a:xfrm>
          <a:prstGeom prst="rect">
            <a:avLst/>
          </a:prstGeom>
          <a:noFill/>
          <a:ln>
            <a:noFill/>
          </a:ln>
        </p:spPr>
      </p:pic>
    </p:spTree>
    <p:extLst>
      <p:ext uri="{BB962C8B-B14F-4D97-AF65-F5344CB8AC3E}">
        <p14:creationId xmlns:p14="http://schemas.microsoft.com/office/powerpoint/2010/main" val="322045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6A3A27-314B-482B-9C76-B742C92AB4FF}"/>
              </a:ext>
            </a:extLst>
          </p:cNvPr>
          <p:cNvSpPr>
            <a:spLocks noGrp="1"/>
          </p:cNvSpPr>
          <p:nvPr>
            <p:ph type="title"/>
          </p:nvPr>
        </p:nvSpPr>
        <p:spPr/>
        <p:txBody>
          <a:bodyPr/>
          <a:lstStyle/>
          <a:p>
            <a:r>
              <a:rPr lang="it-IT" dirty="0">
                <a:solidFill>
                  <a:schemeClr val="accent1">
                    <a:lumMod val="75000"/>
                  </a:schemeClr>
                </a:solidFill>
              </a:rPr>
              <a:t>Quale è il tuo stile comportamentale?</a:t>
            </a:r>
          </a:p>
        </p:txBody>
      </p:sp>
      <p:pic>
        <p:nvPicPr>
          <p:cNvPr id="1026" name="Picture 2" descr="Risultati immagini per quiz">
            <a:extLst>
              <a:ext uri="{FF2B5EF4-FFF2-40B4-BE49-F238E27FC236}">
                <a16:creationId xmlns:a16="http://schemas.microsoft.com/office/drawing/2014/main" id="{452404F0-36DB-4F4C-86B4-FCB91CC9EA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4106" y="1924682"/>
            <a:ext cx="4316056" cy="407316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B985BC2-2F77-474D-94F6-CE1B8616CC67}"/>
              </a:ext>
            </a:extLst>
          </p:cNvPr>
          <p:cNvSpPr txBox="1"/>
          <p:nvPr/>
        </p:nvSpPr>
        <p:spPr>
          <a:xfrm>
            <a:off x="7826644" y="2758698"/>
            <a:ext cx="3006671" cy="707886"/>
          </a:xfrm>
          <a:prstGeom prst="rect">
            <a:avLst/>
          </a:prstGeom>
          <a:noFill/>
        </p:spPr>
        <p:txBody>
          <a:bodyPr wrap="square" rtlCol="0">
            <a:spAutoFit/>
          </a:bodyPr>
          <a:lstStyle/>
          <a:p>
            <a:r>
              <a:rPr lang="it-IT" sz="4000" dirty="0">
                <a:solidFill>
                  <a:schemeClr val="accent1">
                    <a:lumMod val="75000"/>
                  </a:schemeClr>
                </a:solidFill>
              </a:rPr>
              <a:t>Fai il test</a:t>
            </a:r>
          </a:p>
        </p:txBody>
      </p:sp>
    </p:spTree>
    <p:extLst>
      <p:ext uri="{BB962C8B-B14F-4D97-AF65-F5344CB8AC3E}">
        <p14:creationId xmlns:p14="http://schemas.microsoft.com/office/powerpoint/2010/main" val="358708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89C7-698A-415A-8794-BB364FC78428}"/>
              </a:ext>
            </a:extLst>
          </p:cNvPr>
          <p:cNvSpPr>
            <a:spLocks noGrp="1"/>
          </p:cNvSpPr>
          <p:nvPr>
            <p:ph type="title"/>
          </p:nvPr>
        </p:nvSpPr>
        <p:spPr/>
        <p:txBody>
          <a:bodyPr/>
          <a:lstStyle/>
          <a:p>
            <a:r>
              <a:rPr lang="it-IT" dirty="0">
                <a:solidFill>
                  <a:schemeClr val="accent1">
                    <a:lumMod val="75000"/>
                  </a:schemeClr>
                </a:solidFill>
              </a:rPr>
              <a:t>Come ti relazioni?</a:t>
            </a:r>
          </a:p>
        </p:txBody>
      </p:sp>
      <p:sp>
        <p:nvSpPr>
          <p:cNvPr id="3" name="Segnaposto contenuto 2">
            <a:extLst>
              <a:ext uri="{FF2B5EF4-FFF2-40B4-BE49-F238E27FC236}">
                <a16:creationId xmlns:a16="http://schemas.microsoft.com/office/drawing/2014/main" id="{036EA60B-B954-40F7-9968-D6491799021E}"/>
              </a:ext>
            </a:extLst>
          </p:cNvPr>
          <p:cNvSpPr>
            <a:spLocks noGrp="1"/>
          </p:cNvSpPr>
          <p:nvPr>
            <p:ph idx="1"/>
          </p:nvPr>
        </p:nvSpPr>
        <p:spPr/>
        <p:txBody>
          <a:bodyPr/>
          <a:lstStyle/>
          <a:p>
            <a:r>
              <a:rPr lang="it-IT" dirty="0"/>
              <a:t>Se hai totalizzato il maggior numero di </a:t>
            </a:r>
            <a:r>
              <a:rPr lang="it-IT" dirty="0">
                <a:solidFill>
                  <a:srgbClr val="C00000"/>
                </a:solidFill>
              </a:rPr>
              <a:t>Punti 1</a:t>
            </a:r>
            <a:r>
              <a:rPr lang="it-IT" dirty="0"/>
              <a:t>, sei un tipo prevalentemente </a:t>
            </a:r>
            <a:r>
              <a:rPr lang="it-IT" dirty="0">
                <a:solidFill>
                  <a:srgbClr val="00B050"/>
                </a:solidFill>
              </a:rPr>
              <a:t>passivo</a:t>
            </a:r>
          </a:p>
          <a:p>
            <a:r>
              <a:rPr lang="it-IT" dirty="0"/>
              <a:t>Se hai totalizzato il maggior numero di </a:t>
            </a:r>
            <a:r>
              <a:rPr lang="it-IT" dirty="0">
                <a:solidFill>
                  <a:srgbClr val="C00000"/>
                </a:solidFill>
              </a:rPr>
              <a:t>Punti 2</a:t>
            </a:r>
            <a:r>
              <a:rPr lang="it-IT" dirty="0"/>
              <a:t>: sei un tipo prevalentemente </a:t>
            </a:r>
            <a:r>
              <a:rPr lang="it-IT" dirty="0">
                <a:solidFill>
                  <a:srgbClr val="00B050"/>
                </a:solidFill>
              </a:rPr>
              <a:t>assertivo</a:t>
            </a:r>
          </a:p>
          <a:p>
            <a:r>
              <a:rPr lang="it-IT" dirty="0"/>
              <a:t>Se hai totalizzato il maggior numero di </a:t>
            </a:r>
            <a:r>
              <a:rPr lang="it-IT" dirty="0">
                <a:solidFill>
                  <a:srgbClr val="C00000"/>
                </a:solidFill>
              </a:rPr>
              <a:t>Punti 3</a:t>
            </a:r>
            <a:r>
              <a:rPr lang="it-IT" dirty="0"/>
              <a:t>: sei un tipo prevalentemente </a:t>
            </a:r>
            <a:r>
              <a:rPr lang="it-IT" dirty="0">
                <a:solidFill>
                  <a:srgbClr val="00B050"/>
                </a:solidFill>
              </a:rPr>
              <a:t>aggressivo</a:t>
            </a:r>
          </a:p>
          <a:p>
            <a:endParaRPr lang="it-IT" dirty="0"/>
          </a:p>
        </p:txBody>
      </p:sp>
    </p:spTree>
    <p:extLst>
      <p:ext uri="{BB962C8B-B14F-4D97-AF65-F5344CB8AC3E}">
        <p14:creationId xmlns:p14="http://schemas.microsoft.com/office/powerpoint/2010/main" val="192091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assertivitÃ ">
            <a:extLst>
              <a:ext uri="{FF2B5EF4-FFF2-40B4-BE49-F238E27FC236}">
                <a16:creationId xmlns:a16="http://schemas.microsoft.com/office/drawing/2014/main" id="{620FF70F-E4D8-4D0E-8571-69024B8469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1523" y="1053885"/>
            <a:ext cx="7528953" cy="5098942"/>
          </a:xfrm>
          <a:prstGeom prst="rect">
            <a:avLst/>
          </a:prstGeom>
          <a:noFill/>
          <a:ln>
            <a:noFill/>
          </a:ln>
        </p:spPr>
      </p:pic>
      <p:sp>
        <p:nvSpPr>
          <p:cNvPr id="3" name="Rettangolo 2">
            <a:extLst>
              <a:ext uri="{FF2B5EF4-FFF2-40B4-BE49-F238E27FC236}">
                <a16:creationId xmlns:a16="http://schemas.microsoft.com/office/drawing/2014/main" id="{116C656A-5DB9-434C-9BB6-35EE21DC5154}"/>
              </a:ext>
            </a:extLst>
          </p:cNvPr>
          <p:cNvSpPr/>
          <p:nvPr/>
        </p:nvSpPr>
        <p:spPr>
          <a:xfrm>
            <a:off x="2713444" y="241538"/>
            <a:ext cx="5596404" cy="646331"/>
          </a:xfrm>
          <a:prstGeom prst="rect">
            <a:avLst/>
          </a:prstGeom>
        </p:spPr>
        <p:txBody>
          <a:bodyPr wrap="none">
            <a:spAutoFit/>
          </a:bodyPr>
          <a:lstStyle/>
          <a:p>
            <a:pPr algn="ctr"/>
            <a:r>
              <a:rPr lang="it-IT" sz="3600" b="1" dirty="0">
                <a:solidFill>
                  <a:schemeClr val="accent1">
                    <a:lumMod val="75000"/>
                  </a:schemeClr>
                </a:solidFill>
                <a:latin typeface="Helvetica" panose="020B0604020202020204" pitchFamily="34" charset="0"/>
                <a:ea typeface="Calibri" panose="020F0502020204030204" pitchFamily="34" charset="0"/>
              </a:rPr>
              <a:t>Dal film </a:t>
            </a:r>
            <a:r>
              <a:rPr lang="it-IT" sz="3600" b="1" i="1" dirty="0">
                <a:solidFill>
                  <a:schemeClr val="accent1">
                    <a:lumMod val="75000"/>
                  </a:schemeClr>
                </a:solidFill>
                <a:latin typeface="Helvetica" panose="020B0604020202020204" pitchFamily="34" charset="0"/>
                <a:ea typeface="Calibri" panose="020F0502020204030204" pitchFamily="34" charset="0"/>
              </a:rPr>
              <a:t>Ritorno al futuro</a:t>
            </a:r>
            <a:endParaRPr lang="it-IT" sz="3600" i="1" dirty="0">
              <a:solidFill>
                <a:schemeClr val="accent1">
                  <a:lumMod val="75000"/>
                </a:schemeClr>
              </a:solidFill>
            </a:endParaRPr>
          </a:p>
        </p:txBody>
      </p:sp>
    </p:spTree>
    <p:extLst>
      <p:ext uri="{BB962C8B-B14F-4D97-AF65-F5344CB8AC3E}">
        <p14:creationId xmlns:p14="http://schemas.microsoft.com/office/powerpoint/2010/main" val="88320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assertivitÃ ">
            <a:extLst>
              <a:ext uri="{FF2B5EF4-FFF2-40B4-BE49-F238E27FC236}">
                <a16:creationId xmlns:a16="http://schemas.microsoft.com/office/drawing/2014/main" id="{37E862DB-1B3F-4696-BF7D-CBB08CC0C4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7928" y="1069383"/>
            <a:ext cx="4787696" cy="3926560"/>
          </a:xfrm>
          <a:prstGeom prst="rect">
            <a:avLst/>
          </a:prstGeom>
          <a:noFill/>
          <a:ln>
            <a:noFill/>
          </a:ln>
        </p:spPr>
      </p:pic>
      <p:sp>
        <p:nvSpPr>
          <p:cNvPr id="3" name="CasellaDiTesto 2">
            <a:extLst>
              <a:ext uri="{FF2B5EF4-FFF2-40B4-BE49-F238E27FC236}">
                <a16:creationId xmlns:a16="http://schemas.microsoft.com/office/drawing/2014/main" id="{B1F514E8-2AFD-49A8-A285-B801E48273A6}"/>
              </a:ext>
            </a:extLst>
          </p:cNvPr>
          <p:cNvSpPr txBox="1"/>
          <p:nvPr/>
        </p:nvSpPr>
        <p:spPr>
          <a:xfrm>
            <a:off x="371959" y="243512"/>
            <a:ext cx="4974955" cy="6370975"/>
          </a:xfrm>
          <a:prstGeom prst="rect">
            <a:avLst/>
          </a:prstGeom>
          <a:noFill/>
        </p:spPr>
        <p:txBody>
          <a:bodyPr wrap="square" rtlCol="0">
            <a:spAutoFit/>
          </a:bodyPr>
          <a:lstStyle/>
          <a:p>
            <a:r>
              <a:rPr lang="it-IT" sz="2400" dirty="0"/>
              <a:t>Il vecchio Marty lavora per una Corporation, ha abbandonato il suo sogno da rockstar, e dopo essersi fatto ingannare come un pollo da un suo collega, viene licenziato su due piedi dal classico capo “despota”. La stragrande maggioranza delle persone assume spesso lo stesso atteggiamento del vecchio </a:t>
            </a:r>
            <a:r>
              <a:rPr lang="it-IT" sz="2400" dirty="0" err="1"/>
              <a:t>McFly</a:t>
            </a:r>
            <a:r>
              <a:rPr lang="it-IT" sz="2400" dirty="0"/>
              <a:t>. Queste persone, </a:t>
            </a:r>
            <a:r>
              <a:rPr lang="it-IT" sz="2400" i="1" dirty="0"/>
              <a:t>non rispettando sé stesse</a:t>
            </a:r>
            <a:r>
              <a:rPr lang="it-IT" sz="2400" dirty="0"/>
              <a:t>, non riescono a farsi rispettare dagli altri: non hanno mai una propria posizione (e se ce l’hanno, la tengono ben nascosta). Seguono sempre il “gregge” e si fanno facilmente manipolare. Subiscono la vita invece di darle una direzione.</a:t>
            </a:r>
          </a:p>
        </p:txBody>
      </p:sp>
      <p:sp>
        <p:nvSpPr>
          <p:cNvPr id="4" name="Freccia a destra 3">
            <a:extLst>
              <a:ext uri="{FF2B5EF4-FFF2-40B4-BE49-F238E27FC236}">
                <a16:creationId xmlns:a16="http://schemas.microsoft.com/office/drawing/2014/main" id="{3A5E8673-2A2F-4FC5-BDA7-BB0E0E05C704}"/>
              </a:ext>
            </a:extLst>
          </p:cNvPr>
          <p:cNvSpPr/>
          <p:nvPr/>
        </p:nvSpPr>
        <p:spPr>
          <a:xfrm>
            <a:off x="5222929" y="3428999"/>
            <a:ext cx="666427" cy="58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271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assertivitÃ ">
            <a:extLst>
              <a:ext uri="{FF2B5EF4-FFF2-40B4-BE49-F238E27FC236}">
                <a16:creationId xmlns:a16="http://schemas.microsoft.com/office/drawing/2014/main" id="{37E862DB-1B3F-4696-BF7D-CBB08CC0C4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1876" y="1275866"/>
            <a:ext cx="4787696" cy="3926560"/>
          </a:xfrm>
          <a:prstGeom prst="rect">
            <a:avLst/>
          </a:prstGeom>
          <a:noFill/>
          <a:ln>
            <a:noFill/>
          </a:ln>
        </p:spPr>
      </p:pic>
      <p:sp>
        <p:nvSpPr>
          <p:cNvPr id="3" name="CasellaDiTesto 2">
            <a:extLst>
              <a:ext uri="{FF2B5EF4-FFF2-40B4-BE49-F238E27FC236}">
                <a16:creationId xmlns:a16="http://schemas.microsoft.com/office/drawing/2014/main" id="{B1F514E8-2AFD-49A8-A285-B801E48273A6}"/>
              </a:ext>
            </a:extLst>
          </p:cNvPr>
          <p:cNvSpPr txBox="1"/>
          <p:nvPr/>
        </p:nvSpPr>
        <p:spPr>
          <a:xfrm>
            <a:off x="6096000" y="1498875"/>
            <a:ext cx="4974955" cy="4154984"/>
          </a:xfrm>
          <a:prstGeom prst="rect">
            <a:avLst/>
          </a:prstGeom>
          <a:noFill/>
        </p:spPr>
        <p:txBody>
          <a:bodyPr wrap="square" rtlCol="0">
            <a:spAutoFit/>
          </a:bodyPr>
          <a:lstStyle/>
          <a:p>
            <a:r>
              <a:rPr lang="it-IT" sz="2400" dirty="0" err="1"/>
              <a:t>Biff</a:t>
            </a:r>
            <a:r>
              <a:rPr lang="it-IT" sz="2400" dirty="0"/>
              <a:t> è il classico bullo di quartiere, sempre pronto ad imporsi sugli altri. Questi individui (fortemente insicuri), cercano di farsi rispettare dagli altri attraverso l’aggressività: vogliono dominare qualsiasi persona, in qualsiasi contesto. Tendono a prevaricare gli altri. Vogliono affermare a tutti i costi la propria opinione, anche se non rilevante o del tutto errata.</a:t>
            </a:r>
          </a:p>
        </p:txBody>
      </p:sp>
      <p:sp>
        <p:nvSpPr>
          <p:cNvPr id="4" name="Freccia a destra 3">
            <a:extLst>
              <a:ext uri="{FF2B5EF4-FFF2-40B4-BE49-F238E27FC236}">
                <a16:creationId xmlns:a16="http://schemas.microsoft.com/office/drawing/2014/main" id="{3A5E8673-2A2F-4FC5-BDA7-BB0E0E05C704}"/>
              </a:ext>
            </a:extLst>
          </p:cNvPr>
          <p:cNvSpPr/>
          <p:nvPr/>
        </p:nvSpPr>
        <p:spPr>
          <a:xfrm rot="10800000">
            <a:off x="5429573" y="4157419"/>
            <a:ext cx="666427" cy="58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040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assertivitÃ ">
            <a:extLst>
              <a:ext uri="{FF2B5EF4-FFF2-40B4-BE49-F238E27FC236}">
                <a16:creationId xmlns:a16="http://schemas.microsoft.com/office/drawing/2014/main" id="{37E862DB-1B3F-4696-BF7D-CBB08CC0C4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7928" y="1069383"/>
            <a:ext cx="4787696" cy="3926560"/>
          </a:xfrm>
          <a:prstGeom prst="rect">
            <a:avLst/>
          </a:prstGeom>
          <a:noFill/>
          <a:ln>
            <a:noFill/>
          </a:ln>
        </p:spPr>
      </p:pic>
      <p:sp>
        <p:nvSpPr>
          <p:cNvPr id="3" name="CasellaDiTesto 2">
            <a:extLst>
              <a:ext uri="{FF2B5EF4-FFF2-40B4-BE49-F238E27FC236}">
                <a16:creationId xmlns:a16="http://schemas.microsoft.com/office/drawing/2014/main" id="{B1F514E8-2AFD-49A8-A285-B801E48273A6}"/>
              </a:ext>
            </a:extLst>
          </p:cNvPr>
          <p:cNvSpPr txBox="1"/>
          <p:nvPr/>
        </p:nvSpPr>
        <p:spPr>
          <a:xfrm>
            <a:off x="280914" y="1069383"/>
            <a:ext cx="4974955" cy="3416320"/>
          </a:xfrm>
          <a:prstGeom prst="rect">
            <a:avLst/>
          </a:prstGeom>
          <a:noFill/>
        </p:spPr>
        <p:txBody>
          <a:bodyPr wrap="square" rtlCol="0">
            <a:spAutoFit/>
          </a:bodyPr>
          <a:lstStyle/>
          <a:p>
            <a:r>
              <a:rPr lang="it-IT" sz="2400" dirty="0"/>
              <a:t>Marty è intelligente, sicuro di sé e sempre pronto a difendere le idee in cui crede. Epica la scena del primo film della trilogia, in cui il giovane Marty si esibisce sul palco suonando con la chitarra un pezzo Rock ‘n’ </a:t>
            </a:r>
            <a:r>
              <a:rPr lang="it-IT" sz="2400" dirty="0" err="1"/>
              <a:t>Roll</a:t>
            </a:r>
            <a:r>
              <a:rPr lang="it-IT" sz="2400" dirty="0"/>
              <a:t>. Essere assertivi significa anche dimostrare agli altri le proprie capacità, senza temerne il giudizio.</a:t>
            </a:r>
          </a:p>
        </p:txBody>
      </p:sp>
      <p:sp>
        <p:nvSpPr>
          <p:cNvPr id="4" name="Freccia a destra 3">
            <a:extLst>
              <a:ext uri="{FF2B5EF4-FFF2-40B4-BE49-F238E27FC236}">
                <a16:creationId xmlns:a16="http://schemas.microsoft.com/office/drawing/2014/main" id="{3A5E8673-2A2F-4FC5-BDA7-BB0E0E05C704}"/>
              </a:ext>
            </a:extLst>
          </p:cNvPr>
          <p:cNvSpPr/>
          <p:nvPr/>
        </p:nvSpPr>
        <p:spPr>
          <a:xfrm>
            <a:off x="5594889" y="1659141"/>
            <a:ext cx="1735809" cy="58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511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BF77EE4-633D-4769-A06E-06971A314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784" y="680654"/>
            <a:ext cx="7030431" cy="5496692"/>
          </a:xfrm>
          <a:prstGeom prst="rect">
            <a:avLst/>
          </a:prstGeom>
        </p:spPr>
      </p:pic>
    </p:spTree>
    <p:extLst>
      <p:ext uri="{BB962C8B-B14F-4D97-AF65-F5344CB8AC3E}">
        <p14:creationId xmlns:p14="http://schemas.microsoft.com/office/powerpoint/2010/main" val="34713449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245</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Helvetica</vt:lpstr>
      <vt:lpstr>Times New Roman</vt:lpstr>
      <vt:lpstr>Tema di Office</vt:lpstr>
      <vt:lpstr>Come comunichiamo?</vt:lpstr>
      <vt:lpstr>Presentazione standard di PowerPoint</vt:lpstr>
      <vt:lpstr>Quale è il tuo stile comportamentale?</vt:lpstr>
      <vt:lpstr>Come ti relazioni?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comunichiamo?</dc:title>
  <dc:creator>e</dc:creator>
  <cp:lastModifiedBy>e</cp:lastModifiedBy>
  <cp:revision>13</cp:revision>
  <dcterms:created xsi:type="dcterms:W3CDTF">2018-04-16T15:18:54Z</dcterms:created>
  <dcterms:modified xsi:type="dcterms:W3CDTF">2018-04-16T15:49:35Z</dcterms:modified>
</cp:coreProperties>
</file>